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&amp;ehk=Ekpjsh5bhEf" ContentType="image/jpeg"/>
  <Default Extension="wdp" ContentType="image/vnd.ms-photo"/>
  <Default Extension="jpg&amp;ehk=5Jw8LJnZ4O3ubC3Ctof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8" r:id="rId2"/>
    <p:sldId id="328" r:id="rId3"/>
    <p:sldId id="335" r:id="rId4"/>
    <p:sldId id="332" r:id="rId5"/>
    <p:sldId id="333" r:id="rId6"/>
    <p:sldId id="334" r:id="rId7"/>
    <p:sldId id="317" r:id="rId8"/>
    <p:sldId id="308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00"/>
    <a:srgbClr val="99CCFF"/>
    <a:srgbClr val="51CD68"/>
    <a:srgbClr val="51CF68"/>
    <a:srgbClr val="FF8000"/>
    <a:srgbClr val="267C36"/>
    <a:srgbClr val="336699"/>
    <a:srgbClr val="D64300"/>
    <a:srgbClr val="990000"/>
    <a:srgbClr val="66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8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1FEB3-B6B6-42D1-BFCF-21A780464392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A9BD0-B039-494B-A90F-84BA44F30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1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9BD0-B039-494B-A90F-84BA44F309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7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9BD0-B039-494B-A90F-84BA44F309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51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6430-2F4E-4799-A5AE-B8F0FB8DC65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71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B25E5A-0AD2-4C67-A532-823D90456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DC416F-F38C-4CA7-A6C4-B48800D6F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5F4A2B-6B92-4CDD-8D4C-782B4DA4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BE27-A570-4F39-A85C-35F4EFB3D39C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30BDF6-C5B8-4997-B8EF-1FE5D9587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C86FF1-3949-4D35-801D-BC6C938F1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E831-D5DD-4909-9502-3277FEE4F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6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552E9C-8A93-494E-92E8-6EA1675B6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D7EFC18-B54A-4C8E-B1CB-84C17B1E5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0C3E20-8824-4690-A78E-7854A5812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BE27-A570-4F39-A85C-35F4EFB3D39C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96E86E-8F86-4FA4-9A36-F4304171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E55127-A1C6-49B7-911E-D5132D586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E831-D5DD-4909-9502-3277FEE4F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3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14366DE-4FBF-45FA-A90B-DE78C43476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AAFBBBC-9757-4641-8869-3A5D4C921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622D8D-05B6-4293-913E-C85163D45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BE27-A570-4F39-A85C-35F4EFB3D39C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C91619-FCD7-436E-A428-B64D20154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1BA3E9-B04D-49FE-BD7A-420E3D4C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E831-D5DD-4909-9502-3277FEE4F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6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7CA009-91B1-44E1-BC44-49E9FAEF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009F03-ACDB-4954-BBEA-00FD4C686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681FA1-6BAB-4180-98EC-120F807B9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BE27-A570-4F39-A85C-35F4EFB3D39C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C6E208-BAFB-4BEE-8607-24046406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23BD13-E8D2-43E5-B576-D0335F28D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E831-D5DD-4909-9502-3277FEE4F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8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6D7E1F-2D57-4C99-8A99-5A122C0FF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88DB9E-E243-47E6-9996-F25E6007D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2BAC39-CC26-4EB1-A3A2-B283D49CE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BE27-A570-4F39-A85C-35F4EFB3D39C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4ED6EA-B6D3-4C70-9F86-D1BFE6312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A0832B-EA82-4659-BC7E-5A0C1649B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E831-D5DD-4909-9502-3277FEE4F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4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1D3D9-84DF-4BC4-A5C3-70C43C1AB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DCCCDC-7796-440D-A2B0-8EEA664AF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3C3C77-7A01-44E3-BD28-97D328A9D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1A1D62-DCF5-49BB-8688-2D17CB95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BE27-A570-4F39-A85C-35F4EFB3D39C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571A1A-332A-48F7-9A3B-2C94C232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463C14-5CE4-4095-9E35-28C6930D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E831-D5DD-4909-9502-3277FEE4F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2CF307-A490-4123-BD6C-01BABE023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6A2FAD-7630-4D6B-B64D-F50B841ED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949E18-110F-4545-A653-C1A179EA6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FA8BCF-10DE-41C7-BE42-CDCB3CD4C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3C14681-A03D-4599-B6E1-BAC942D964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8833100-C0E0-4530-8913-921E4D40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BE27-A570-4F39-A85C-35F4EFB3D39C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44C9868-312A-4651-85DC-82E8733E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1120AEC-F06F-42A4-BFF9-49199446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E831-D5DD-4909-9502-3277FEE4F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4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0098E3-5E95-4952-A447-DF7522ECA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3DB40DA-D3B6-4BC3-A317-FF5B46D5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BE27-A570-4F39-A85C-35F4EFB3D39C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A8C6DFE-D91C-4EBA-9A2E-A0B81C4C7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BA8C16-678C-452D-B48D-8EFB11DE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E831-D5DD-4909-9502-3277FEE4F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D046B2C-0F80-4946-B644-18C394918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BE27-A570-4F39-A85C-35F4EFB3D39C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96003F7-61E8-4D70-974B-7E9A8665B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F43CDE-9CBE-4505-9330-78D4FB5A7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E831-D5DD-4909-9502-3277FEE4F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1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BA4F0A-5C4D-4551-A5CB-9FD41A343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26A0E-353B-4141-905C-23872B43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D1BA0D-59C2-47FF-9EEC-E2718A9D4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9923B8-FE92-4A7A-A1FC-91F0A0077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BE27-A570-4F39-A85C-35F4EFB3D39C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1D8DEA-F680-423C-9D73-92D69989E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561B1E-7A9F-42D1-9F6A-9E2EC81AD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E831-D5DD-4909-9502-3277FEE4F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0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98558C-A479-4E54-B9EC-D12B1A056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371C20-C0FD-4C3B-9F31-251B62AB3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C8B853-2847-4039-8FC7-52938946C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541521-7E54-400B-9E2A-07E1555F5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BE27-A570-4F39-A85C-35F4EFB3D39C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FAE0CE-2DBB-4503-A39F-3BF3C48F4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B09B0D-7DE6-4168-A030-1EB2413B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E831-D5DD-4909-9502-3277FEE4F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8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&amp;ehk=5Jw8LJnZ4O3ubC3Cto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lorelinde.deviantart.com/art/Chalkboard-534244234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F3AC2F5-4192-41B5-A4AA-86280F2DB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75F4B3-83EE-4366-A203-AC8443BF6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F3DDA5-CC2F-4640-9D30-BFEB1C6A9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DBE27-A570-4F39-A85C-35F4EFB3D39C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7420BD-3EBE-4A83-A345-ABEE734A1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E48AA0-559F-46CA-9AA9-1B5B886BE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6E831-D5DD-4909-9502-3277FEE4F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1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&amp;ehk=Ekpjsh5bhE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reativity103.com/collections/Paper/slides/paper_creases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&amp;ehk=Ekpjsh5bhE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reativity103.com/collections/Paper/slides/paper_creas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10B5ED3A-6F9A-45AC-BB3D-E0DE19AFB2F0}"/>
              </a:ext>
            </a:extLst>
          </p:cNvPr>
          <p:cNvGrpSpPr/>
          <p:nvPr/>
        </p:nvGrpSpPr>
        <p:grpSpPr>
          <a:xfrm rot="1230760">
            <a:off x="1720406" y="381263"/>
            <a:ext cx="10073620" cy="4973991"/>
            <a:chOff x="647620" y="1049853"/>
            <a:chExt cx="11129777" cy="457977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972DD39-2C45-4FC9-8D95-CFCDE236C2D4}"/>
                </a:ext>
              </a:extLst>
            </p:cNvPr>
            <p:cNvSpPr/>
            <p:nvPr/>
          </p:nvSpPr>
          <p:spPr>
            <a:xfrm rot="21100304">
              <a:off x="781653" y="1842964"/>
              <a:ext cx="10524324" cy="2979133"/>
            </a:xfrm>
            <a:prstGeom prst="rect">
              <a:avLst/>
            </a:prstGeom>
            <a:blipFill>
              <a:blip r:embed="rId3">
                <a:extLs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0" b="1" dirty="0">
                  <a:solidFill>
                    <a:srgbClr val="336699"/>
                  </a:solidFill>
                  <a:latin typeface="Bradley Hand ITC" panose="03070402050302030203" pitchFamily="66" charset="0"/>
                </a:rPr>
                <a:t>.</a:t>
              </a:r>
              <a:r>
                <a:rPr lang="fr-FR" sz="8000" b="1" dirty="0" err="1">
                  <a:solidFill>
                    <a:srgbClr val="336699"/>
                  </a:solidFill>
                  <a:latin typeface="Bradley Hand ITC" panose="03070402050302030203" pitchFamily="66" charset="0"/>
                </a:rPr>
                <a:t>edu</a:t>
              </a:r>
              <a:r>
                <a:rPr lang="fr-FR" sz="8000" b="1" dirty="0">
                  <a:solidFill>
                    <a:srgbClr val="336699"/>
                  </a:solidFill>
                  <a:latin typeface="Bradley Hand ITC" panose="03070402050302030203" pitchFamily="66" charset="0"/>
                </a:rPr>
                <a:t> </a:t>
              </a:r>
              <a:r>
                <a:rPr lang="fr-FR" sz="8000" b="1" dirty="0">
                  <a:solidFill>
                    <a:srgbClr val="C00000"/>
                  </a:solidFill>
                  <a:latin typeface="Bradley Hand ITC" panose="03070402050302030203" pitchFamily="66" charset="0"/>
                </a:rPr>
                <a:t>SHARE</a:t>
              </a:r>
              <a:r>
                <a:rPr lang="fr-FR" sz="8000" b="1" dirty="0">
                  <a:solidFill>
                    <a:srgbClr val="336699"/>
                  </a:solidFill>
                  <a:latin typeface="Bradley Hand ITC" panose="03070402050302030203" pitchFamily="66" charset="0"/>
                </a:rPr>
                <a:t> </a:t>
              </a:r>
            </a:p>
            <a:p>
              <a:pPr algn="ctr"/>
              <a:r>
                <a:rPr lang="fr-FR" sz="8000" b="1" dirty="0">
                  <a:solidFill>
                    <a:srgbClr val="336699"/>
                  </a:solidFill>
                  <a:latin typeface="Bradley Hand ITC" panose="03070402050302030203" pitchFamily="66" charset="0"/>
                </a:rPr>
                <a:t>free Program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F7AD719-026F-43B5-8CC6-ADCA3C929A39}"/>
                </a:ext>
              </a:extLst>
            </p:cNvPr>
            <p:cNvSpPr/>
            <p:nvPr/>
          </p:nvSpPr>
          <p:spPr>
            <a:xfrm rot="21446698">
              <a:off x="647620" y="2328388"/>
              <a:ext cx="937263" cy="176146"/>
            </a:xfrm>
            <a:prstGeom prst="rect">
              <a:avLst/>
            </a:prstGeom>
            <a:solidFill>
              <a:schemeClr val="bg1">
                <a:lumMod val="95000"/>
                <a:alpha val="6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FF5AE3B-E8D4-4BE1-847A-19D1C84FE808}"/>
                </a:ext>
              </a:extLst>
            </p:cNvPr>
            <p:cNvSpPr/>
            <p:nvPr/>
          </p:nvSpPr>
          <p:spPr>
            <a:xfrm rot="5111432">
              <a:off x="10833925" y="1949055"/>
              <a:ext cx="610995" cy="175802"/>
            </a:xfrm>
            <a:prstGeom prst="rect">
              <a:avLst/>
            </a:prstGeom>
            <a:solidFill>
              <a:schemeClr val="bg1">
                <a:lumMod val="95000"/>
                <a:alpha val="6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DB00CBA-2F2C-432C-B706-266CCEFF5F7B}"/>
                </a:ext>
              </a:extLst>
            </p:cNvPr>
            <p:cNvSpPr/>
            <p:nvPr/>
          </p:nvSpPr>
          <p:spPr>
            <a:xfrm rot="20803733">
              <a:off x="7100126" y="1477871"/>
              <a:ext cx="1049541" cy="247293"/>
            </a:xfrm>
            <a:prstGeom prst="rect">
              <a:avLst/>
            </a:prstGeom>
            <a:solidFill>
              <a:schemeClr val="bg1">
                <a:lumMod val="95000"/>
                <a:alpha val="6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745AB13-7C1D-46C7-8926-AE95377F23C0}"/>
                </a:ext>
              </a:extLst>
            </p:cNvPr>
            <p:cNvSpPr/>
            <p:nvPr/>
          </p:nvSpPr>
          <p:spPr>
            <a:xfrm rot="21103212">
              <a:off x="4220751" y="1872041"/>
              <a:ext cx="1049541" cy="247293"/>
            </a:xfrm>
            <a:prstGeom prst="rect">
              <a:avLst/>
            </a:prstGeom>
            <a:solidFill>
              <a:schemeClr val="bg1">
                <a:lumMod val="95000"/>
                <a:alpha val="6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BC719C-5C9A-4120-928A-1286AF3F2520}"/>
                </a:ext>
              </a:extLst>
            </p:cNvPr>
            <p:cNvSpPr/>
            <p:nvPr/>
          </p:nvSpPr>
          <p:spPr>
            <a:xfrm rot="12373321">
              <a:off x="683984" y="5382338"/>
              <a:ext cx="1049541" cy="247293"/>
            </a:xfrm>
            <a:prstGeom prst="rect">
              <a:avLst/>
            </a:prstGeom>
            <a:solidFill>
              <a:schemeClr val="bg1">
                <a:lumMod val="95000"/>
                <a:alpha val="6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1C492A-CF62-4A25-8CA8-06F7E18C158C}"/>
                </a:ext>
              </a:extLst>
            </p:cNvPr>
            <p:cNvSpPr/>
            <p:nvPr/>
          </p:nvSpPr>
          <p:spPr>
            <a:xfrm rot="10083503">
              <a:off x="6021987" y="4696334"/>
              <a:ext cx="1049541" cy="247293"/>
            </a:xfrm>
            <a:prstGeom prst="rect">
              <a:avLst/>
            </a:prstGeom>
            <a:solidFill>
              <a:schemeClr val="bg1">
                <a:lumMod val="95000"/>
                <a:alpha val="6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3440A3C-C80F-412A-9A34-020373E2DD19}"/>
                </a:ext>
              </a:extLst>
            </p:cNvPr>
            <p:cNvSpPr/>
            <p:nvPr/>
          </p:nvSpPr>
          <p:spPr>
            <a:xfrm rot="8870420">
              <a:off x="10727856" y="3899247"/>
              <a:ext cx="1049541" cy="247293"/>
            </a:xfrm>
            <a:prstGeom prst="rect">
              <a:avLst/>
            </a:prstGeom>
            <a:solidFill>
              <a:schemeClr val="bg1">
                <a:lumMod val="95000"/>
                <a:alpha val="6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9FA6A43-E38F-4947-956F-392B498C4B87}"/>
                </a:ext>
              </a:extLst>
            </p:cNvPr>
            <p:cNvSpPr/>
            <p:nvPr/>
          </p:nvSpPr>
          <p:spPr>
            <a:xfrm rot="11818520">
              <a:off x="10403463" y="1049853"/>
              <a:ext cx="1049541" cy="247293"/>
            </a:xfrm>
            <a:prstGeom prst="rect">
              <a:avLst/>
            </a:prstGeom>
            <a:solidFill>
              <a:schemeClr val="bg1">
                <a:lumMod val="95000"/>
                <a:alpha val="6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C33A1CB-E78D-40D8-A0DF-96BAAD113602}"/>
              </a:ext>
            </a:extLst>
          </p:cNvPr>
          <p:cNvSpPr/>
          <p:nvPr/>
        </p:nvSpPr>
        <p:spPr>
          <a:xfrm>
            <a:off x="605943" y="5265003"/>
            <a:ext cx="52309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AR CENA" panose="02000000000000000000" pitchFamily="2" charset="0"/>
              </a:rPr>
              <a:t>Free</a:t>
            </a:r>
            <a:r>
              <a:rPr lang="en-US" sz="4800" dirty="0">
                <a:solidFill>
                  <a:schemeClr val="bg1"/>
                </a:solidFill>
                <a:latin typeface="AR CENA" panose="02000000000000000000" pitchFamily="2" charset="0"/>
              </a:rPr>
              <a:t> for all universities</a:t>
            </a:r>
            <a:endParaRPr lang="en-US" sz="4800" dirty="0">
              <a:solidFill>
                <a:srgbClr val="FF7F0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80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C0EA5D1-F75E-4403-922C-008328BDCEAD}"/>
              </a:ext>
            </a:extLst>
          </p:cNvPr>
          <p:cNvSpPr/>
          <p:nvPr/>
        </p:nvSpPr>
        <p:spPr>
          <a:xfrm>
            <a:off x="450574" y="0"/>
            <a:ext cx="11290852" cy="6614766"/>
          </a:xfrm>
          <a:prstGeom prst="roundRect">
            <a:avLst>
              <a:gd name="adj" fmla="val 126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5400" dirty="0">
                <a:solidFill>
                  <a:schemeClr val="bg1"/>
                </a:solidFill>
                <a:latin typeface="AR CENA" panose="02000000000000000000" pitchFamily="2" charset="0"/>
                <a:ea typeface="+mj-ea"/>
                <a:cs typeface="+mj-cs"/>
              </a:rPr>
              <a:t>With</a:t>
            </a:r>
            <a:r>
              <a:rPr lang="en-US" sz="5400" dirty="0">
                <a:solidFill>
                  <a:srgbClr val="00B050"/>
                </a:solidFill>
                <a:latin typeface="AR CENA" panose="02000000000000000000" pitchFamily="2" charset="0"/>
                <a:ea typeface="+mj-ea"/>
                <a:cs typeface="+mj-cs"/>
              </a:rPr>
              <a:t> XQual</a:t>
            </a:r>
            <a:r>
              <a:rPr lang="en-US" sz="5400" dirty="0">
                <a:solidFill>
                  <a:srgbClr val="FF7F00"/>
                </a:solidFill>
                <a:latin typeface="AR CENA" panose="02000000000000000000" pitchFamily="2" charset="0"/>
                <a:ea typeface="+mj-ea"/>
                <a:cs typeface="+mj-cs"/>
              </a:rPr>
              <a:t> SHARE program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600" b="1" i="1" dirty="0">
                <a:solidFill>
                  <a:schemeClr val="bg1">
                    <a:lumMod val="95000"/>
                  </a:schemeClr>
                </a:solidFill>
              </a:rPr>
              <a:t>deliver a better learning experience to your students</a:t>
            </a:r>
            <a:endParaRPr lang="en-US" sz="3200" b="1" i="1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5400" b="1" i="1" dirty="0">
              <a:solidFill>
                <a:srgbClr val="FF7F00"/>
              </a:solidFill>
              <a:latin typeface="AR CENA" panose="02000000000000000000" pitchFamily="2" charset="0"/>
              <a:ea typeface="+mj-ea"/>
              <a:cs typeface="+mj-cs"/>
            </a:endParaRPr>
          </a:p>
          <a:p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if you are a </a:t>
            </a:r>
            <a:r>
              <a:rPr lang="en-US" sz="4400" b="1" i="1" dirty="0">
                <a:solidFill>
                  <a:srgbClr val="FFC000"/>
                </a:solidFill>
              </a:rPr>
              <a:t>‘.</a:t>
            </a:r>
            <a:r>
              <a:rPr lang="en-US" sz="4400" b="1" i="1" dirty="0" err="1">
                <a:solidFill>
                  <a:srgbClr val="FFC000"/>
                </a:solidFill>
              </a:rPr>
              <a:t>edu</a:t>
            </a:r>
            <a:r>
              <a:rPr lang="en-US" sz="4400" b="1" i="1" dirty="0">
                <a:solidFill>
                  <a:srgbClr val="FFC000"/>
                </a:solidFill>
              </a:rPr>
              <a:t>’</a:t>
            </a:r>
          </a:p>
          <a:p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{</a:t>
            </a:r>
          </a:p>
          <a:p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		get your </a:t>
            </a:r>
            <a:r>
              <a:rPr lang="en-US" sz="4400" b="1" i="1" dirty="0">
                <a:solidFill>
                  <a:srgbClr val="FFC000"/>
                </a:solidFill>
              </a:rPr>
              <a:t>free</a:t>
            </a:r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i="1" u="sng" dirty="0">
                <a:solidFill>
                  <a:schemeClr val="bg1">
                    <a:lumMod val="95000"/>
                  </a:schemeClr>
                </a:solidFill>
              </a:rPr>
              <a:t>unlimited</a:t>
            </a:r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 license</a:t>
            </a:r>
          </a:p>
          <a:p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		&amp; free support</a:t>
            </a:r>
          </a:p>
          <a:p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		&amp; free maintenance</a:t>
            </a:r>
          </a:p>
          <a:p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		&amp; free e-learning access</a:t>
            </a:r>
          </a:p>
          <a:p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6984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C0EA5D1-F75E-4403-922C-008328BDCEAD}"/>
              </a:ext>
            </a:extLst>
          </p:cNvPr>
          <p:cNvSpPr/>
          <p:nvPr/>
        </p:nvSpPr>
        <p:spPr>
          <a:xfrm>
            <a:off x="450574" y="240556"/>
            <a:ext cx="11290852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5400" dirty="0">
                <a:solidFill>
                  <a:schemeClr val="bg1"/>
                </a:solidFill>
                <a:latin typeface="AR CENA" panose="02000000000000000000" pitchFamily="2" charset="0"/>
                <a:ea typeface="+mj-ea"/>
                <a:cs typeface="+mj-cs"/>
              </a:rPr>
              <a:t>Support </a:t>
            </a:r>
            <a:r>
              <a:rPr lang="en-US" sz="5400" dirty="0">
                <a:solidFill>
                  <a:schemeClr val="accent2"/>
                </a:solidFill>
                <a:latin typeface="AR CENA" panose="02000000000000000000" pitchFamily="2" charset="0"/>
                <a:ea typeface="+mj-ea"/>
                <a:cs typeface="+mj-cs"/>
              </a:rPr>
              <a:t>your</a:t>
            </a:r>
            <a:r>
              <a:rPr lang="en-US" sz="5400" dirty="0">
                <a:solidFill>
                  <a:schemeClr val="bg1"/>
                </a:solidFill>
                <a:latin typeface="AR CENA" panose="02000000000000000000" pitchFamily="2" charset="0"/>
                <a:ea typeface="+mj-ea"/>
                <a:cs typeface="+mj-cs"/>
              </a:rPr>
              <a:t> teaching </a:t>
            </a:r>
            <a:endParaRPr lang="en-US" sz="5400" dirty="0">
              <a:solidFill>
                <a:srgbClr val="FF7F00"/>
              </a:solidFill>
              <a:latin typeface="AR CENA" panose="02000000000000000000" pitchFamily="2" charset="0"/>
              <a:ea typeface="+mj-ea"/>
              <a:cs typeface="+mj-cs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600" b="1" i="1" dirty="0">
                <a:solidFill>
                  <a:schemeClr val="bg1">
                    <a:lumMod val="95000"/>
                  </a:schemeClr>
                </a:solidFill>
              </a:rPr>
              <a:t>with </a:t>
            </a:r>
            <a:r>
              <a:rPr lang="en-US" sz="4800" b="1" i="1" dirty="0">
                <a:solidFill>
                  <a:schemeClr val="bg1">
                    <a:lumMod val="95000"/>
                  </a:schemeClr>
                </a:solidFill>
              </a:rPr>
              <a:t>real life exercises </a:t>
            </a:r>
            <a:r>
              <a:rPr lang="en-US" sz="3600" b="1" i="1" dirty="0">
                <a:solidFill>
                  <a:schemeClr val="bg1">
                    <a:lumMod val="95000"/>
                  </a:schemeClr>
                </a:solidFill>
              </a:rPr>
              <a:t>using a first class solution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36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DFD645-CFDC-42F5-8C78-4C32A5C5B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200" y="2704278"/>
            <a:ext cx="10711600" cy="3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09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C0EA5D1-F75E-4403-922C-008328BDCEAD}"/>
              </a:ext>
            </a:extLst>
          </p:cNvPr>
          <p:cNvSpPr/>
          <p:nvPr/>
        </p:nvSpPr>
        <p:spPr>
          <a:xfrm>
            <a:off x="422177" y="117110"/>
            <a:ext cx="11290852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5400" dirty="0">
                <a:solidFill>
                  <a:schemeClr val="bg1"/>
                </a:solidFill>
                <a:latin typeface="AR CENA" panose="02000000000000000000" pitchFamily="2" charset="0"/>
                <a:ea typeface="+mj-ea"/>
                <a:cs typeface="+mj-cs"/>
              </a:rPr>
              <a:t>Teach professional </a:t>
            </a:r>
            <a:r>
              <a:rPr lang="en-US" sz="5400" dirty="0">
                <a:solidFill>
                  <a:schemeClr val="accent2"/>
                </a:solidFill>
                <a:latin typeface="AR CENA" panose="02000000000000000000" pitchFamily="2" charset="0"/>
                <a:ea typeface="+mj-ea"/>
                <a:cs typeface="+mj-cs"/>
              </a:rPr>
              <a:t>testing skills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600" b="1" i="1" dirty="0">
                <a:solidFill>
                  <a:schemeClr val="bg1">
                    <a:lumMod val="95000"/>
                  </a:schemeClr>
                </a:solidFill>
              </a:rPr>
              <a:t>Cover all testers skills and practices</a:t>
            </a:r>
            <a:endParaRPr lang="en-US" sz="32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7AB64D-8F3B-43B6-950B-18C5380FC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4827" y="2091273"/>
            <a:ext cx="8157155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2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C0EA5D1-F75E-4403-922C-008328BDCEAD}"/>
              </a:ext>
            </a:extLst>
          </p:cNvPr>
          <p:cNvSpPr/>
          <p:nvPr/>
        </p:nvSpPr>
        <p:spPr>
          <a:xfrm>
            <a:off x="422177" y="117110"/>
            <a:ext cx="11290852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5400" dirty="0">
                <a:solidFill>
                  <a:schemeClr val="bg1"/>
                </a:solidFill>
                <a:latin typeface="AR CENA" panose="02000000000000000000" pitchFamily="2" charset="0"/>
                <a:ea typeface="+mj-ea"/>
                <a:cs typeface="+mj-cs"/>
              </a:rPr>
              <a:t>Q</a:t>
            </a:r>
            <a:r>
              <a:rPr lang="en-US" sz="5400" b="1" i="1" dirty="0">
                <a:solidFill>
                  <a:schemeClr val="bg1">
                    <a:lumMod val="95000"/>
                  </a:schemeClr>
                </a:solidFill>
              </a:rPr>
              <a:t>uality-driven </a:t>
            </a:r>
            <a:r>
              <a:rPr lang="en-US" sz="5400" b="1" i="1" dirty="0">
                <a:solidFill>
                  <a:schemeClr val="accent2"/>
                </a:solidFill>
              </a:rPr>
              <a:t>development</a:t>
            </a:r>
            <a:r>
              <a:rPr lang="en-US" sz="5400" b="1" i="1" dirty="0">
                <a:solidFill>
                  <a:schemeClr val="bg1">
                    <a:lumMod val="95000"/>
                  </a:schemeClr>
                </a:solidFill>
              </a:rPr>
              <a:t> skills</a:t>
            </a:r>
            <a:endParaRPr lang="en-US" sz="5400" dirty="0">
              <a:solidFill>
                <a:srgbClr val="FF7F00"/>
              </a:solidFill>
              <a:latin typeface="AR CENA" panose="02000000000000000000" pitchFamily="2" charset="0"/>
              <a:ea typeface="+mj-ea"/>
              <a:cs typeface="+mj-cs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600" b="1" i="1" dirty="0">
                <a:solidFill>
                  <a:schemeClr val="bg1">
                    <a:lumMod val="95000"/>
                  </a:schemeClr>
                </a:solidFill>
              </a:rPr>
              <a:t>Extend XStudio </a:t>
            </a:r>
            <a:r>
              <a:rPr lang="en-US" sz="3600" b="1" i="1" dirty="0" err="1">
                <a:solidFill>
                  <a:schemeClr val="bg1">
                    <a:lumMod val="95000"/>
                  </a:schemeClr>
                </a:solidFill>
              </a:rPr>
              <a:t>EcoSystem</a:t>
            </a:r>
            <a:endParaRPr lang="en-US" sz="32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FBBBF0-24BA-4AF6-A31D-25EC54AB3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5052" y="1778316"/>
            <a:ext cx="7303641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85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C0EA5D1-F75E-4403-922C-008328BDCEAD}"/>
              </a:ext>
            </a:extLst>
          </p:cNvPr>
          <p:cNvSpPr/>
          <p:nvPr/>
        </p:nvSpPr>
        <p:spPr>
          <a:xfrm>
            <a:off x="422177" y="117110"/>
            <a:ext cx="11290852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5400" b="1" i="1" dirty="0">
                <a:solidFill>
                  <a:schemeClr val="bg1">
                    <a:lumMod val="95000"/>
                  </a:schemeClr>
                </a:solidFill>
              </a:rPr>
              <a:t>Smart </a:t>
            </a:r>
            <a:r>
              <a:rPr lang="en-US" sz="5400" b="1" i="1" dirty="0">
                <a:solidFill>
                  <a:schemeClr val="accent2"/>
                </a:solidFill>
              </a:rPr>
              <a:t>learning</a:t>
            </a:r>
            <a:r>
              <a:rPr lang="en-US" sz="5400" b="1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5400" b="1" i="1" dirty="0">
                <a:solidFill>
                  <a:schemeClr val="accent2"/>
                </a:solidFill>
              </a:rPr>
              <a:t>experiences</a:t>
            </a:r>
            <a:endParaRPr lang="en-US" sz="5400" dirty="0">
              <a:solidFill>
                <a:schemeClr val="accent2"/>
              </a:solidFill>
              <a:latin typeface="AR CENA" panose="02000000000000000000" pitchFamily="2" charset="0"/>
              <a:ea typeface="+mj-ea"/>
              <a:cs typeface="+mj-cs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600" b="1" i="1" dirty="0">
                <a:solidFill>
                  <a:schemeClr val="bg1">
                    <a:lumMod val="95000"/>
                  </a:schemeClr>
                </a:solidFill>
              </a:rPr>
              <a:t>Improve XStudio tools</a:t>
            </a:r>
            <a:endParaRPr lang="en-US" sz="32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2E9543-004A-4CCF-85A8-EC6A1CCA1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3455" y="2359086"/>
            <a:ext cx="6328297" cy="363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34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218CF09-CB87-4E3A-83B6-03742AC625D4}"/>
              </a:ext>
            </a:extLst>
          </p:cNvPr>
          <p:cNvSpPr txBox="1"/>
          <p:nvPr/>
        </p:nvSpPr>
        <p:spPr>
          <a:xfrm>
            <a:off x="1248120" y="0"/>
            <a:ext cx="1054492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51CF68"/>
                </a:solidFill>
              </a:rPr>
              <a:t>.</a:t>
            </a:r>
            <a:r>
              <a:rPr lang="en-US" sz="6600" b="1" dirty="0" err="1">
                <a:solidFill>
                  <a:srgbClr val="51CF68"/>
                </a:solidFill>
              </a:rPr>
              <a:t>edu</a:t>
            </a:r>
            <a:r>
              <a:rPr lang="en-US" sz="6600" b="1" dirty="0">
                <a:solidFill>
                  <a:srgbClr val="51CF68"/>
                </a:solidFill>
              </a:rPr>
              <a:t> </a:t>
            </a:r>
            <a:r>
              <a:rPr lang="en-US" sz="6600" b="1" dirty="0">
                <a:solidFill>
                  <a:srgbClr val="FFC000"/>
                </a:solidFill>
              </a:rPr>
              <a:t>Share</a:t>
            </a:r>
            <a:r>
              <a:rPr lang="en-US" sz="6600" b="1" dirty="0">
                <a:solidFill>
                  <a:srgbClr val="51CF68"/>
                </a:solidFill>
              </a:rPr>
              <a:t> Program</a:t>
            </a:r>
            <a:endParaRPr lang="en-US" sz="6600" b="1" dirty="0">
              <a:solidFill>
                <a:srgbClr val="FF8000"/>
              </a:solidFill>
            </a:endParaRPr>
          </a:p>
          <a:p>
            <a:endParaRPr lang="en-US" sz="6600" b="1" dirty="0">
              <a:solidFill>
                <a:srgbClr val="FFC000"/>
              </a:solidFill>
            </a:endParaRPr>
          </a:p>
          <a:p>
            <a:r>
              <a:rPr lang="en-US" sz="6600" b="1" dirty="0">
                <a:solidFill>
                  <a:srgbClr val="FFC000"/>
                </a:solidFill>
              </a:rPr>
              <a:t>	</a:t>
            </a:r>
            <a:r>
              <a:rPr lang="en-US" sz="4400" dirty="0">
                <a:solidFill>
                  <a:schemeClr val="lt1"/>
                </a:solidFill>
              </a:rPr>
              <a:t>Support your </a:t>
            </a:r>
            <a:r>
              <a:rPr lang="en-US" sz="6600" b="1" dirty="0">
                <a:solidFill>
                  <a:srgbClr val="FFC000"/>
                </a:solidFill>
              </a:rPr>
              <a:t>teaching practices</a:t>
            </a:r>
          </a:p>
          <a:p>
            <a:endParaRPr lang="en-US" sz="4400" dirty="0">
              <a:solidFill>
                <a:schemeClr val="lt1"/>
              </a:solidFill>
            </a:endParaRPr>
          </a:p>
          <a:p>
            <a:r>
              <a:rPr lang="en-US" sz="6600" b="1" dirty="0">
                <a:solidFill>
                  <a:srgbClr val="FFC000"/>
                </a:solidFill>
              </a:rPr>
              <a:t>	Real-life </a:t>
            </a:r>
            <a:r>
              <a:rPr lang="en-US" sz="4400" dirty="0">
                <a:solidFill>
                  <a:schemeClr val="lt1"/>
                </a:solidFill>
              </a:rPr>
              <a:t>exercises</a:t>
            </a:r>
          </a:p>
          <a:p>
            <a:endParaRPr lang="en-US" sz="4400" dirty="0">
              <a:solidFill>
                <a:schemeClr val="lt1"/>
              </a:solidFill>
            </a:endParaRPr>
          </a:p>
          <a:p>
            <a:r>
              <a:rPr lang="en-US" sz="4400" dirty="0">
                <a:solidFill>
                  <a:schemeClr val="lt1"/>
                </a:solidFill>
              </a:rPr>
              <a:t>	Using </a:t>
            </a:r>
            <a:r>
              <a:rPr lang="en-US" sz="6600" b="1" dirty="0">
                <a:solidFill>
                  <a:srgbClr val="FFC000"/>
                </a:solidFill>
              </a:rPr>
              <a:t>first-class </a:t>
            </a:r>
            <a:r>
              <a:rPr lang="en-US" sz="4400" dirty="0">
                <a:solidFill>
                  <a:schemeClr val="lt1"/>
                </a:solidFill>
              </a:rPr>
              <a:t>solution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577CBDE-7416-4508-B038-9ECD2524E0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33740" t="21311" r="29557" b="36470"/>
          <a:stretch/>
        </p:blipFill>
        <p:spPr>
          <a:xfrm>
            <a:off x="456237" y="1881068"/>
            <a:ext cx="1498455" cy="17762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6829078-8737-438B-ACBD-A3DD474BE9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33740" t="21311" r="29557" b="36470"/>
          <a:stretch/>
        </p:blipFill>
        <p:spPr>
          <a:xfrm>
            <a:off x="398958" y="3429000"/>
            <a:ext cx="1498455" cy="177626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A448AE3-BEA9-4A5B-BE10-5CDDE5FA50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33740" t="21311" r="29557" b="36470"/>
          <a:stretch/>
        </p:blipFill>
        <p:spPr>
          <a:xfrm>
            <a:off x="386000" y="4976932"/>
            <a:ext cx="1498455" cy="17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dvAuto="5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97E6E9-3C53-4AF6-BF7E-EDA1E0A2BE3A}"/>
              </a:ext>
            </a:extLst>
          </p:cNvPr>
          <p:cNvSpPr/>
          <p:nvPr/>
        </p:nvSpPr>
        <p:spPr>
          <a:xfrm>
            <a:off x="1504950" y="1834118"/>
            <a:ext cx="8591303" cy="3644662"/>
          </a:xfrm>
          <a:prstGeom prst="rect">
            <a:avLst/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/>
                </a:solidFill>
              </a:rPr>
              <a:t>When Quality 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really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dirty="0">
                <a:solidFill>
                  <a:schemeClr val="accent2"/>
                </a:solidFill>
              </a:rPr>
              <a:t>matters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</a:p>
          <a:p>
            <a:pPr algn="ctr"/>
            <a:endParaRPr lang="en-US" sz="5400" dirty="0">
              <a:solidFill>
                <a:srgbClr val="C00000"/>
              </a:solidFill>
            </a:endParaRPr>
          </a:p>
          <a:p>
            <a:pPr algn="ctr"/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WWW.XQUAL.COM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E65198-CE8E-46A2-B96B-041C3A83E6D4}"/>
              </a:ext>
            </a:extLst>
          </p:cNvPr>
          <p:cNvSpPr/>
          <p:nvPr/>
        </p:nvSpPr>
        <p:spPr>
          <a:xfrm rot="18402248">
            <a:off x="1194543" y="1756502"/>
            <a:ext cx="620815" cy="203068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1F48C-C89D-478C-80C2-7120AC3D75AA}"/>
              </a:ext>
            </a:extLst>
          </p:cNvPr>
          <p:cNvSpPr/>
          <p:nvPr/>
        </p:nvSpPr>
        <p:spPr>
          <a:xfrm rot="18402248">
            <a:off x="9617815" y="5374793"/>
            <a:ext cx="881518" cy="206718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11F087-4977-4344-A347-A04FA0C50140}"/>
              </a:ext>
            </a:extLst>
          </p:cNvPr>
          <p:cNvSpPr/>
          <p:nvPr/>
        </p:nvSpPr>
        <p:spPr>
          <a:xfrm rot="3577725">
            <a:off x="9671341" y="1781229"/>
            <a:ext cx="849822" cy="21741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29637A-2120-4F9F-AC40-ACC2F301861D}"/>
              </a:ext>
            </a:extLst>
          </p:cNvPr>
          <p:cNvSpPr/>
          <p:nvPr/>
        </p:nvSpPr>
        <p:spPr>
          <a:xfrm rot="3577725">
            <a:off x="1239714" y="5385782"/>
            <a:ext cx="555319" cy="18474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331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12442</TotalTime>
  <Words>79</Words>
  <Application>Microsoft Office PowerPoint</Application>
  <PresentationFormat>Widescreen</PresentationFormat>
  <Paragraphs>34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 CENA</vt:lpstr>
      <vt:lpstr>Arial</vt:lpstr>
      <vt:lpstr>Bradley Hand ITC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Solutions</dc:title>
  <dc:creator>pascal paccaud</dc:creator>
  <cp:lastModifiedBy>pascal paccaud</cp:lastModifiedBy>
  <cp:revision>133</cp:revision>
  <dcterms:created xsi:type="dcterms:W3CDTF">2017-10-20T13:40:28Z</dcterms:created>
  <dcterms:modified xsi:type="dcterms:W3CDTF">2018-01-11T12:59:41Z</dcterms:modified>
</cp:coreProperties>
</file>